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74" r:id="rId1"/>
  </p:sldMasterIdLst>
  <p:notesMasterIdLst>
    <p:notesMasterId r:id="rId9"/>
  </p:notesMasterIdLst>
  <p:sldIdLst>
    <p:sldId id="337" r:id="rId2"/>
    <p:sldId id="548" r:id="rId3"/>
    <p:sldId id="585" r:id="rId4"/>
    <p:sldId id="567" r:id="rId5"/>
    <p:sldId id="586" r:id="rId6"/>
    <p:sldId id="543" r:id="rId7"/>
    <p:sldId id="578" r:id="rId8"/>
  </p:sldIdLst>
  <p:sldSz cx="24384000" cy="13716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26"/>
    <p:restoredTop sz="94599"/>
  </p:normalViewPr>
  <p:slideViewPr>
    <p:cSldViewPr snapToGrid="0">
      <p:cViewPr varScale="1">
        <p:scale>
          <a:sx n="53" d="100"/>
          <a:sy n="53" d="100"/>
        </p:scale>
        <p:origin x="552" y="16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35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F8C46E-5055-E247-8A65-C2F48F96A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1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7d023d7da8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48973C-4643-634A-87F3-EC18D029BE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46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c85d377fc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4c85d377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2453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c85d377fc_0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4c85d377f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7720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c85d377fc_0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4c85d377f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7179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c85d377fc_0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4c85d377f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6262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c85d377fc_0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4c85d377f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1154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(TEXT ONLY)">
  <p:cSld name="DIVIDER SLIDE (TEXT ONLY)">
    <p:bg>
      <p:bgPr>
        <a:solidFill>
          <a:srgbClr val="712D9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flipH="1">
            <a:off x="17958513" y="11942112"/>
            <a:ext cx="6420042" cy="177687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1115024" y="5458749"/>
            <a:ext cx="16342114" cy="2657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Arial"/>
              <a:buNone/>
              <a:defRPr sz="8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2"/>
          </p:nvPr>
        </p:nvSpPr>
        <p:spPr>
          <a:xfrm>
            <a:off x="1186462" y="4172874"/>
            <a:ext cx="16342113" cy="63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760769" y="12704943"/>
            <a:ext cx="1329796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 ONLY SLIDE">
  <p:cSld name="BULLETS ONLY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flipH="1">
            <a:off x="15625980" y="11936952"/>
            <a:ext cx="8765275" cy="177687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F2167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-7253" y="11383871"/>
            <a:ext cx="24398506" cy="23351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83998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791416" y="12681925"/>
            <a:ext cx="1329791" cy="61949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1103118" y="4090860"/>
            <a:ext cx="21989292" cy="5354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2"/>
          </p:nvPr>
        </p:nvSpPr>
        <p:spPr>
          <a:xfrm>
            <a:off x="1103118" y="913737"/>
            <a:ext cx="21492504" cy="2022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2D91"/>
              </a:buClr>
              <a:buSzPts val="6400"/>
              <a:buFont typeface="Arial"/>
              <a:buNone/>
              <a:defRPr sz="6400" b="0" i="0" u="none" strike="noStrike" cap="none">
                <a:solidFill>
                  <a:srgbClr val="712D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SLIDE (PURPLE)">
  <p:cSld name="1_COVER SLIDE (PURPLE)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-47353" y="10000850"/>
            <a:ext cx="8385934" cy="367511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704"/>
                </a:lnTo>
                <a:lnTo>
                  <a:pt x="0" y="0"/>
                </a:lnTo>
                <a:close/>
              </a:path>
            </a:pathLst>
          </a:custGeom>
          <a:solidFill>
            <a:srgbClr val="961B04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" name="Google Shape;31;p5"/>
          <p:cNvSpPr/>
          <p:nvPr/>
        </p:nvSpPr>
        <p:spPr>
          <a:xfrm flipH="1">
            <a:off x="-69975" y="7349268"/>
            <a:ext cx="24523950" cy="636608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7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2" name="Google Shape;3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738397" y="1110087"/>
            <a:ext cx="4528479" cy="210964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1052318" y="5383053"/>
            <a:ext cx="16437365" cy="2406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1052318" y="8092678"/>
            <a:ext cx="11167919" cy="98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4038"/>
              </a:buClr>
              <a:buSzPts val="5800"/>
              <a:buFont typeface="Arial"/>
              <a:buNone/>
              <a:defRPr sz="5800" b="0" i="0" u="none" strike="noStrike" cap="none">
                <a:solidFill>
                  <a:srgbClr val="ED40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SLIDE (TEXT ONLY)">
  <p:cSld name="1_DIVIDER SLIDE (TEXT ONLY)">
    <p:bg>
      <p:bgPr>
        <a:solidFill>
          <a:srgbClr val="E1261C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 flipH="1">
            <a:off x="17958513" y="11942112"/>
            <a:ext cx="6420042" cy="177687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1115024" y="5458749"/>
            <a:ext cx="16342114" cy="2657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Arial"/>
              <a:buNone/>
              <a:defRPr sz="8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1186462" y="4172874"/>
            <a:ext cx="16342113" cy="63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40" name="Google Shape;4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760769" y="12704943"/>
            <a:ext cx="1329796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 ONLY SLIDE">
  <p:cSld name="1_BULLETS ONLY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 flipH="1">
            <a:off x="15625980" y="11936952"/>
            <a:ext cx="8765275" cy="177687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41406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4" name="Google Shape;44;p7"/>
          <p:cNvSpPr/>
          <p:nvPr/>
        </p:nvSpPr>
        <p:spPr>
          <a:xfrm>
            <a:off x="-7253" y="11383871"/>
            <a:ext cx="24398506" cy="23351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1261C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5" name="Google Shape;4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791416" y="12681925"/>
            <a:ext cx="1329791" cy="61949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1103118" y="4090860"/>
            <a:ext cx="21989292" cy="5354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1103118" y="913737"/>
            <a:ext cx="21492504" cy="211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261C"/>
              </a:buClr>
              <a:buSzPts val="6400"/>
              <a:buFont typeface="Arial"/>
              <a:buNone/>
              <a:defRPr sz="6400" b="0" i="0" u="none" strike="noStrike" cap="none">
                <a:solidFill>
                  <a:srgbClr val="E126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>
            <a:spLocks noGrp="1"/>
          </p:cNvSpPr>
          <p:nvPr>
            <p:ph type="pic" idx="2"/>
          </p:nvPr>
        </p:nvSpPr>
        <p:spPr>
          <a:xfrm>
            <a:off x="3" y="0"/>
            <a:ext cx="24383998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272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5" cy="303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5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6" r:id="rId6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26C59-7F7E-284E-B4BB-D077FB22B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8764" y="0"/>
            <a:ext cx="12915233" cy="13716000"/>
          </a:xfrm>
          <a:prstGeom prst="rect">
            <a:avLst/>
          </a:prstGeom>
        </p:spPr>
      </p:pic>
      <p:sp>
        <p:nvSpPr>
          <p:cNvPr id="484" name="Google Shape;484;p1"/>
          <p:cNvSpPr/>
          <p:nvPr/>
        </p:nvSpPr>
        <p:spPr>
          <a:xfrm>
            <a:off x="2" y="-2"/>
            <a:ext cx="24383998" cy="13715998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/>
            <a:endParaRPr sz="3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84;p1">
            <a:extLst>
              <a:ext uri="{FF2B5EF4-FFF2-40B4-BE49-F238E27FC236}">
                <a16:creationId xmlns:a16="http://schemas.microsoft.com/office/drawing/2014/main" id="{7F3102FE-8FF5-264E-A589-99F122002128}"/>
              </a:ext>
            </a:extLst>
          </p:cNvPr>
          <p:cNvSpPr/>
          <p:nvPr/>
        </p:nvSpPr>
        <p:spPr>
          <a:xfrm>
            <a:off x="2" y="0"/>
            <a:ext cx="11468759" cy="13715998"/>
          </a:xfrm>
          <a:prstGeom prst="rect">
            <a:avLst/>
          </a:prstGeom>
          <a:solidFill>
            <a:schemeClr val="accent6">
              <a:lumMod val="75000"/>
              <a:alpha val="84000"/>
            </a:schemeClr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/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FA4B707D-22D0-7A44-A806-B6F121CAA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293" y="1983624"/>
            <a:ext cx="6374180" cy="974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23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g7d023d7da8_1_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5"/>
          <a:stretch/>
        </p:blipFill>
        <p:spPr>
          <a:xfrm>
            <a:off x="2" y="0"/>
            <a:ext cx="24384000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91" name="Google Shape;491;g7d023d7da8_1_10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/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g7d023d7da8_1_10"/>
          <p:cNvSpPr txBox="1"/>
          <p:nvPr/>
        </p:nvSpPr>
        <p:spPr>
          <a:xfrm>
            <a:off x="6556661" y="4445000"/>
            <a:ext cx="11758229" cy="26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Week 4:</a:t>
            </a:r>
          </a:p>
          <a:p>
            <a:r>
              <a:rPr lang="en-US" sz="7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Inspire a Shared Vision</a:t>
            </a:r>
          </a:p>
          <a:p>
            <a:endParaRPr sz="5200" i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96" name="Google Shape;496;g7d023d7da8_1_10"/>
          <p:cNvCxnSpPr/>
          <p:nvPr/>
        </p:nvCxnSpPr>
        <p:spPr>
          <a:xfrm>
            <a:off x="5797850" y="595250"/>
            <a:ext cx="0" cy="1182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7" name="Google Shape;497;g7d023d7da8_1_10"/>
          <p:cNvCxnSpPr/>
          <p:nvPr/>
        </p:nvCxnSpPr>
        <p:spPr>
          <a:xfrm>
            <a:off x="5797850" y="4031350"/>
            <a:ext cx="17689200" cy="14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9689B22-488F-8843-8EE1-968FD791E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26" y="2081900"/>
            <a:ext cx="39370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22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5;p39">
            <a:extLst>
              <a:ext uri="{FF2B5EF4-FFF2-40B4-BE49-F238E27FC236}">
                <a16:creationId xmlns:a16="http://schemas.microsoft.com/office/drawing/2014/main" id="{B4DF4BF9-8B4F-0E41-9999-3C893902AA3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612934" y="683228"/>
            <a:ext cx="21492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2D91"/>
              </a:buClr>
              <a:buSzPts val="6400"/>
              <a:buFont typeface="Arial"/>
              <a:buNone/>
            </a:pPr>
            <a:r>
              <a:rPr lang="en-US" sz="6600" dirty="0">
                <a:solidFill>
                  <a:schemeClr val="bg1"/>
                </a:solidFill>
              </a:rPr>
              <a:t>Week 4: Inspire a Shared Vision</a:t>
            </a:r>
            <a:endParaRPr sz="66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BC758A-A1BF-D44C-8728-BC64F6F99B00}"/>
              </a:ext>
            </a:extLst>
          </p:cNvPr>
          <p:cNvSpPr/>
          <p:nvPr/>
        </p:nvSpPr>
        <p:spPr>
          <a:xfrm>
            <a:off x="3612934" y="4590920"/>
            <a:ext cx="212592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+mn-lt"/>
              </a:rPr>
              <a:t>Video Discussion</a:t>
            </a:r>
          </a:p>
          <a:p>
            <a:r>
              <a:rPr lang="en-US" sz="5400" dirty="0">
                <a:solidFill>
                  <a:schemeClr val="bg1"/>
                </a:solidFill>
                <a:latin typeface="+mn-lt"/>
              </a:rPr>
              <a:t>Discussion: Inspire a Shared Vision</a:t>
            </a:r>
          </a:p>
          <a:p>
            <a:r>
              <a:rPr lang="en-US" sz="5400" dirty="0">
                <a:solidFill>
                  <a:schemeClr val="bg1"/>
                </a:solidFill>
                <a:latin typeface="+mn-lt"/>
              </a:rPr>
              <a:t>Action Planning and Pre-Work for Week 5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45F56E-644B-1147-AE70-449D09E96439}"/>
              </a:ext>
            </a:extLst>
          </p:cNvPr>
          <p:cNvSpPr/>
          <p:nvPr/>
        </p:nvSpPr>
        <p:spPr>
          <a:xfrm>
            <a:off x="23194" y="0"/>
            <a:ext cx="3044188" cy="1371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2616FBF6-E9E8-3D47-AF03-29ED6D52C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47" y="709267"/>
            <a:ext cx="2227881" cy="220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4054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25;p39">
            <a:extLst>
              <a:ext uri="{FF2B5EF4-FFF2-40B4-BE49-F238E27FC236}">
                <a16:creationId xmlns:a16="http://schemas.microsoft.com/office/drawing/2014/main" id="{CAE3C76D-73C4-5645-88B0-F6FED09B6F94}"/>
              </a:ext>
            </a:extLst>
          </p:cNvPr>
          <p:cNvSpPr txBox="1">
            <a:spLocks/>
          </p:cNvSpPr>
          <p:nvPr/>
        </p:nvSpPr>
        <p:spPr>
          <a:xfrm>
            <a:off x="1103118" y="913737"/>
            <a:ext cx="21492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2D91"/>
              </a:buClr>
              <a:buSzPts val="6400"/>
              <a:buFont typeface="Arial"/>
              <a:buNone/>
              <a:defRPr sz="6400" b="0" i="0" u="none" strike="noStrike" cap="none">
                <a:solidFill>
                  <a:srgbClr val="712D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/>
            <a:r>
              <a:rPr lang="en-US" dirty="0"/>
              <a:t>The Leadership Challenge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B02313-7D40-4D4E-AB11-51F4FDC0F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512" y="3685150"/>
            <a:ext cx="3537468" cy="457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8A17FD-FE29-5D48-BEE7-AB39E2D50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804" y="3685150"/>
            <a:ext cx="3537468" cy="4570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339D35-B94A-F947-B4E0-0DDD128F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3096" y="3685150"/>
            <a:ext cx="3537468" cy="45706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B99A48-CA15-EC44-80BB-6409ED5F9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1388" y="3685150"/>
            <a:ext cx="3537468" cy="457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51F4DC-3C63-8348-867A-EB15AAAB20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79680" y="3685150"/>
            <a:ext cx="3537468" cy="4570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820C73-3938-314F-B327-8B48D243AE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068" y="11670247"/>
            <a:ext cx="1816100" cy="17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9245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>
            <a:spLocks noGrp="1"/>
          </p:cNvSpPr>
          <p:nvPr>
            <p:ph type="body" idx="2"/>
          </p:nvPr>
        </p:nvSpPr>
        <p:spPr>
          <a:xfrm>
            <a:off x="1103118" y="913737"/>
            <a:ext cx="21492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2D91"/>
              </a:buClr>
              <a:buSzPts val="6400"/>
              <a:buFont typeface="Arial"/>
              <a:buNone/>
            </a:pPr>
            <a:r>
              <a:rPr lang="en-US" dirty="0"/>
              <a:t>Inspire a Shared Vision</a:t>
            </a:r>
            <a:endParaRPr sz="6400" b="0" i="0" u="none" strike="noStrike" cap="none" dirty="0">
              <a:solidFill>
                <a:srgbClr val="712D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0CED13-4AF9-AA4B-B1C5-B0E5C29922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118" y="2722735"/>
            <a:ext cx="3435432" cy="443885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AC12BC-7A47-D74B-B48F-FF25C784CBD5}"/>
              </a:ext>
            </a:extLst>
          </p:cNvPr>
          <p:cNvSpPr/>
          <p:nvPr/>
        </p:nvSpPr>
        <p:spPr>
          <a:xfrm>
            <a:off x="6441522" y="2722735"/>
            <a:ext cx="1533395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600" dirty="0"/>
              <a:t>• Envision the future by imagining exciting and ennobling possibilities</a:t>
            </a:r>
          </a:p>
          <a:p>
            <a:r>
              <a:rPr lang="en-US" sz="5600" dirty="0"/>
              <a:t>• Enlist others in a common vision by appealing to shared aspirations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7E59BF-EE8C-5447-A8E2-D3B7FBF00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68" y="11670247"/>
            <a:ext cx="1816100" cy="17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1464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>
            <a:spLocks noGrp="1"/>
          </p:cNvSpPr>
          <p:nvPr>
            <p:ph type="body" idx="2"/>
          </p:nvPr>
        </p:nvSpPr>
        <p:spPr>
          <a:xfrm>
            <a:off x="1103118" y="913737"/>
            <a:ext cx="21492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2D91"/>
              </a:buClr>
              <a:buSzPts val="6400"/>
              <a:buFont typeface="Arial"/>
              <a:buNone/>
            </a:pPr>
            <a:r>
              <a:rPr lang="en-US" dirty="0"/>
              <a:t>Inspire a Shared Vision</a:t>
            </a:r>
            <a:endParaRPr sz="6400" b="0" i="0" u="none" strike="noStrike" cap="none" dirty="0">
              <a:solidFill>
                <a:srgbClr val="712D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0CED13-4AF9-AA4B-B1C5-B0E5C29922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118" y="2722735"/>
            <a:ext cx="3435432" cy="443885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AC12BC-7A47-D74B-B48F-FF25C784CBD5}"/>
              </a:ext>
            </a:extLst>
          </p:cNvPr>
          <p:cNvSpPr/>
          <p:nvPr/>
        </p:nvSpPr>
        <p:spPr>
          <a:xfrm>
            <a:off x="6441522" y="2722735"/>
            <a:ext cx="168393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Font typeface="Arial" panose="020B0604020202020204" pitchFamily="34" charset="0"/>
              <a:buChar char="•"/>
            </a:pPr>
            <a:r>
              <a:rPr lang="en-US" sz="5600" dirty="0">
                <a:latin typeface="+mn-lt"/>
              </a:rPr>
              <a:t>Looks ahead and communicates future</a:t>
            </a:r>
          </a:p>
          <a:p>
            <a:pPr marL="914400" indent="-914400">
              <a:buFont typeface="Arial" panose="020B0604020202020204" pitchFamily="34" charset="0"/>
              <a:buChar char="•"/>
            </a:pPr>
            <a:r>
              <a:rPr lang="en-US" sz="5600" dirty="0">
                <a:latin typeface="+mn-lt"/>
              </a:rPr>
              <a:t>Describes ideal capabilities</a:t>
            </a:r>
          </a:p>
          <a:p>
            <a:pPr marL="914400" indent="-914400">
              <a:buFont typeface="Arial" panose="020B0604020202020204" pitchFamily="34" charset="0"/>
              <a:buChar char="•"/>
            </a:pPr>
            <a:r>
              <a:rPr lang="en-US" sz="5600" dirty="0">
                <a:latin typeface="+mn-lt"/>
              </a:rPr>
              <a:t>Talks about vision of the future</a:t>
            </a:r>
          </a:p>
          <a:p>
            <a:pPr marL="914400" indent="-914400">
              <a:buFont typeface="Arial" panose="020B0604020202020204" pitchFamily="34" charset="0"/>
              <a:buChar char="•"/>
            </a:pPr>
            <a:r>
              <a:rPr lang="en-US" sz="5600" dirty="0">
                <a:latin typeface="+mn-lt"/>
              </a:rPr>
              <a:t>Shows others how their interests can be realized</a:t>
            </a:r>
          </a:p>
          <a:p>
            <a:pPr marL="914400" indent="-914400">
              <a:buFont typeface="Arial" panose="020B0604020202020204" pitchFamily="34" charset="0"/>
              <a:buChar char="•"/>
            </a:pPr>
            <a:r>
              <a:rPr lang="en-US" sz="5600" dirty="0">
                <a:latin typeface="+mn-lt"/>
              </a:rPr>
              <a:t>Paints “big picture” of group aspirations</a:t>
            </a:r>
          </a:p>
          <a:p>
            <a:pPr marL="914400" indent="-914400">
              <a:buFont typeface="Arial" panose="020B0604020202020204" pitchFamily="34" charset="0"/>
              <a:buChar char="•"/>
            </a:pPr>
            <a:r>
              <a:rPr lang="en-US" sz="5600" dirty="0">
                <a:latin typeface="+mn-lt"/>
              </a:rPr>
              <a:t>Communicates purpose and meaning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F4CA85-2617-2745-A401-DB6D98E47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68" y="11670247"/>
            <a:ext cx="1816100" cy="17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6120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>
            <a:spLocks noGrp="1"/>
          </p:cNvSpPr>
          <p:nvPr>
            <p:ph type="body" idx="2"/>
          </p:nvPr>
        </p:nvSpPr>
        <p:spPr>
          <a:xfrm>
            <a:off x="1103118" y="913737"/>
            <a:ext cx="21492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/>
            <a:r>
              <a:rPr lang="en-US" dirty="0"/>
              <a:t>Action Planning and Pre-Work for Week 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4DCF54-1DAB-EC4A-A247-036CDD8C3274}"/>
              </a:ext>
            </a:extLst>
          </p:cNvPr>
          <p:cNvSpPr/>
          <p:nvPr/>
        </p:nvSpPr>
        <p:spPr>
          <a:xfrm>
            <a:off x="1103118" y="2981961"/>
            <a:ext cx="21259216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7030A0"/>
                </a:solidFill>
                <a:latin typeface="+mn-lt"/>
              </a:rPr>
              <a:t>Action Planning Chart – Inspire a Shared Vision</a:t>
            </a:r>
          </a:p>
          <a:p>
            <a:endParaRPr lang="en-US" sz="5400" dirty="0">
              <a:solidFill>
                <a:srgbClr val="7030A0"/>
              </a:solidFill>
            </a:endParaRPr>
          </a:p>
          <a:p>
            <a:r>
              <a:rPr lang="en-US" sz="5400" dirty="0">
                <a:solidFill>
                  <a:srgbClr val="7030A0"/>
                </a:solidFill>
              </a:rPr>
              <a:t>Implementing “Inspire a Shared Vision”</a:t>
            </a:r>
            <a:endParaRPr lang="en-US" sz="5400" dirty="0">
              <a:solidFill>
                <a:srgbClr val="7030A0"/>
              </a:solidFill>
              <a:latin typeface="+mn-lt"/>
            </a:endParaRPr>
          </a:p>
          <a:p>
            <a:endParaRPr lang="en-US" sz="5400" dirty="0">
              <a:solidFill>
                <a:srgbClr val="7030A0"/>
              </a:solidFill>
              <a:latin typeface="+mn-lt"/>
            </a:endParaRPr>
          </a:p>
          <a:p>
            <a:r>
              <a:rPr lang="en-US" sz="5400" dirty="0">
                <a:solidFill>
                  <a:srgbClr val="7030A0"/>
                </a:solidFill>
                <a:latin typeface="+mn-lt"/>
              </a:rPr>
              <a:t>Video – SC Featured: Josh Jacobs</a:t>
            </a:r>
          </a:p>
          <a:p>
            <a:endParaRPr lang="en-US" sz="5400" dirty="0">
              <a:solidFill>
                <a:srgbClr val="7030A0"/>
              </a:solidFill>
              <a:latin typeface="+mn-lt"/>
            </a:endParaRPr>
          </a:p>
          <a:p>
            <a:r>
              <a:rPr lang="en-US" sz="5400" dirty="0">
                <a:solidFill>
                  <a:srgbClr val="7030A0"/>
                </a:solidFill>
                <a:latin typeface="+mn-lt"/>
              </a:rPr>
              <a:t>Video – “Why Your Business Needs Dissenters” </a:t>
            </a:r>
            <a:r>
              <a:rPr lang="en-US" sz="5400">
                <a:solidFill>
                  <a:srgbClr val="7030A0"/>
                </a:solidFill>
                <a:latin typeface="+mn-lt"/>
              </a:rPr>
              <a:t>TEDTalk</a:t>
            </a:r>
            <a:endParaRPr lang="en-US" sz="5400" dirty="0">
              <a:solidFill>
                <a:srgbClr val="7030A0"/>
              </a:solidFill>
              <a:latin typeface="+mn-lt"/>
            </a:endParaRPr>
          </a:p>
          <a:p>
            <a:endParaRPr lang="en-US" sz="44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6E8EF3-59C3-C844-A3D3-A7BDC2100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68" y="11670247"/>
            <a:ext cx="1816100" cy="17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4845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5426</TotalTime>
  <Words>135</Words>
  <Application>Microsoft Macintosh PowerPoint</Application>
  <PresentationFormat>Custom</PresentationFormat>
  <Paragraphs>25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Helvetica Neue</vt:lpstr>
      <vt:lpstr>Helvetica Neue Light</vt:lpstr>
      <vt:lpstr>Montserrat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41</cp:revision>
  <dcterms:modified xsi:type="dcterms:W3CDTF">2020-06-08T18:55:46Z</dcterms:modified>
</cp:coreProperties>
</file>